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Lst>
  <p:notesMasterIdLst>
    <p:notesMasterId r:id="rId10"/>
  </p:notesMasterIdLst>
  <p:handoutMasterIdLst>
    <p:handoutMasterId r:id="rId11"/>
  </p:handoutMasterIdLst>
  <p:sldIdLst>
    <p:sldId id="256" r:id="rId2"/>
    <p:sldId id="264" r:id="rId3"/>
    <p:sldId id="272" r:id="rId4"/>
    <p:sldId id="293" r:id="rId5"/>
    <p:sldId id="294" r:id="rId6"/>
    <p:sldId id="284" r:id="rId7"/>
    <p:sldId id="291" r:id="rId8"/>
    <p:sldId id="292" r:id="rId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CD6"/>
    <a:srgbClr val="DAD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194CE-C00F-4B4E-B875-F3027160AF30}" v="25" dt="2020-10-30T03:30:44.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06" d="100"/>
          <a:sy n="106" d="100"/>
        </p:scale>
        <p:origin x="126" y="222"/>
      </p:cViewPr>
      <p:guideLst/>
    </p:cSldViewPr>
  </p:slideViewPr>
  <p:notesTextViewPr>
    <p:cViewPr>
      <p:scale>
        <a:sx n="1" d="1"/>
        <a:sy n="1" d="1"/>
      </p:scale>
      <p:origin x="0" y="0"/>
    </p:cViewPr>
  </p:notesTextViewPr>
  <p:notesViewPr>
    <p:cSldViewPr snapToGrid="0">
      <p:cViewPr varScale="1">
        <p:scale>
          <a:sx n="83" d="100"/>
          <a:sy n="83" d="100"/>
        </p:scale>
        <p:origin x="317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5"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na Campbell" userId="0fdd2e9273398f07" providerId="LiveId" clId="{0FA194CE-C00F-4B4E-B875-F3027160AF30}"/>
    <pc:docChg chg="modSld">
      <pc:chgData name="Deanna Campbell" userId="0fdd2e9273398f07" providerId="LiveId" clId="{0FA194CE-C00F-4B4E-B875-F3027160AF30}" dt="2020-10-30T03:30:44.762" v="24"/>
      <pc:docMkLst>
        <pc:docMk/>
      </pc:docMkLst>
      <pc:sldChg chg="modTransition">
        <pc:chgData name="Deanna Campbell" userId="0fdd2e9273398f07" providerId="LiveId" clId="{0FA194CE-C00F-4B4E-B875-F3027160AF30}" dt="2020-10-30T03:20:45.714" v="0"/>
        <pc:sldMkLst>
          <pc:docMk/>
          <pc:sldMk cId="2360919855" sldId="256"/>
        </pc:sldMkLst>
      </pc:sldChg>
      <pc:sldChg chg="modTransition">
        <pc:chgData name="Deanna Campbell" userId="0fdd2e9273398f07" providerId="LiveId" clId="{0FA194CE-C00F-4B4E-B875-F3027160AF30}" dt="2020-10-30T03:20:45.714" v="0"/>
        <pc:sldMkLst>
          <pc:docMk/>
          <pc:sldMk cId="217276073" sldId="257"/>
        </pc:sldMkLst>
      </pc:sldChg>
      <pc:sldChg chg="modTransition">
        <pc:chgData name="Deanna Campbell" userId="0fdd2e9273398f07" providerId="LiveId" clId="{0FA194CE-C00F-4B4E-B875-F3027160AF30}" dt="2020-10-30T03:20:45.714" v="0"/>
        <pc:sldMkLst>
          <pc:docMk/>
          <pc:sldMk cId="3712889173" sldId="260"/>
        </pc:sldMkLst>
      </pc:sldChg>
      <pc:sldChg chg="modTransition">
        <pc:chgData name="Deanna Campbell" userId="0fdd2e9273398f07" providerId="LiveId" clId="{0FA194CE-C00F-4B4E-B875-F3027160AF30}" dt="2020-10-30T03:20:45.714" v="0"/>
        <pc:sldMkLst>
          <pc:docMk/>
          <pc:sldMk cId="2186807" sldId="261"/>
        </pc:sldMkLst>
      </pc:sldChg>
      <pc:sldChg chg="modTransition">
        <pc:chgData name="Deanna Campbell" userId="0fdd2e9273398f07" providerId="LiveId" clId="{0FA194CE-C00F-4B4E-B875-F3027160AF30}" dt="2020-10-30T03:20:45.714" v="0"/>
        <pc:sldMkLst>
          <pc:docMk/>
          <pc:sldMk cId="2182679573" sldId="262"/>
        </pc:sldMkLst>
      </pc:sldChg>
      <pc:sldChg chg="modTransition">
        <pc:chgData name="Deanna Campbell" userId="0fdd2e9273398f07" providerId="LiveId" clId="{0FA194CE-C00F-4B4E-B875-F3027160AF30}" dt="2020-10-30T03:20:45.714" v="0"/>
        <pc:sldMkLst>
          <pc:docMk/>
          <pc:sldMk cId="1580100555" sldId="263"/>
        </pc:sldMkLst>
      </pc:sldChg>
      <pc:sldChg chg="modTransition">
        <pc:chgData name="Deanna Campbell" userId="0fdd2e9273398f07" providerId="LiveId" clId="{0FA194CE-C00F-4B4E-B875-F3027160AF30}" dt="2020-10-30T03:20:45.714" v="0"/>
        <pc:sldMkLst>
          <pc:docMk/>
          <pc:sldMk cId="3791018736" sldId="264"/>
        </pc:sldMkLst>
      </pc:sldChg>
      <pc:sldChg chg="modTransition">
        <pc:chgData name="Deanna Campbell" userId="0fdd2e9273398f07" providerId="LiveId" clId="{0FA194CE-C00F-4B4E-B875-F3027160AF30}" dt="2020-10-30T03:20:45.714" v="0"/>
        <pc:sldMkLst>
          <pc:docMk/>
          <pc:sldMk cId="2112298174" sldId="265"/>
        </pc:sldMkLst>
      </pc:sldChg>
      <pc:sldChg chg="modTransition">
        <pc:chgData name="Deanna Campbell" userId="0fdd2e9273398f07" providerId="LiveId" clId="{0FA194CE-C00F-4B4E-B875-F3027160AF30}" dt="2020-10-30T03:20:45.714" v="0"/>
        <pc:sldMkLst>
          <pc:docMk/>
          <pc:sldMk cId="3463433770" sldId="267"/>
        </pc:sldMkLst>
      </pc:sldChg>
      <pc:sldChg chg="modTransition">
        <pc:chgData name="Deanna Campbell" userId="0fdd2e9273398f07" providerId="LiveId" clId="{0FA194CE-C00F-4B4E-B875-F3027160AF30}" dt="2020-10-30T03:20:45.714" v="0"/>
        <pc:sldMkLst>
          <pc:docMk/>
          <pc:sldMk cId="2525795148" sldId="268"/>
        </pc:sldMkLst>
      </pc:sldChg>
      <pc:sldChg chg="modTransition">
        <pc:chgData name="Deanna Campbell" userId="0fdd2e9273398f07" providerId="LiveId" clId="{0FA194CE-C00F-4B4E-B875-F3027160AF30}" dt="2020-10-30T03:20:45.714" v="0"/>
        <pc:sldMkLst>
          <pc:docMk/>
          <pc:sldMk cId="355843569" sldId="270"/>
        </pc:sldMkLst>
      </pc:sldChg>
      <pc:sldChg chg="modTransition">
        <pc:chgData name="Deanna Campbell" userId="0fdd2e9273398f07" providerId="LiveId" clId="{0FA194CE-C00F-4B4E-B875-F3027160AF30}" dt="2020-10-30T03:20:45.714" v="0"/>
        <pc:sldMkLst>
          <pc:docMk/>
          <pc:sldMk cId="3351732860" sldId="271"/>
        </pc:sldMkLst>
      </pc:sldChg>
      <pc:sldChg chg="modTransition">
        <pc:chgData name="Deanna Campbell" userId="0fdd2e9273398f07" providerId="LiveId" clId="{0FA194CE-C00F-4B4E-B875-F3027160AF30}" dt="2020-10-30T03:20:45.714" v="0"/>
        <pc:sldMkLst>
          <pc:docMk/>
          <pc:sldMk cId="4076297708" sldId="272"/>
        </pc:sldMkLst>
      </pc:sldChg>
      <pc:sldChg chg="modTransition modAnim">
        <pc:chgData name="Deanna Campbell" userId="0fdd2e9273398f07" providerId="LiveId" clId="{0FA194CE-C00F-4B4E-B875-F3027160AF30}" dt="2020-10-30T03:30:44.762" v="24"/>
        <pc:sldMkLst>
          <pc:docMk/>
          <pc:sldMk cId="1305702165" sldId="274"/>
        </pc:sldMkLst>
      </pc:sldChg>
      <pc:sldChg chg="modTransition modAnim">
        <pc:chgData name="Deanna Campbell" userId="0fdd2e9273398f07" providerId="LiveId" clId="{0FA194CE-C00F-4B4E-B875-F3027160AF30}" dt="2020-10-30T03:29:27.776" v="23"/>
        <pc:sldMkLst>
          <pc:docMk/>
          <pc:sldMk cId="1750837590" sldId="284"/>
        </pc:sldMkLst>
      </pc:sldChg>
      <pc:sldChg chg="modTransition">
        <pc:chgData name="Deanna Campbell" userId="0fdd2e9273398f07" providerId="LiveId" clId="{0FA194CE-C00F-4B4E-B875-F3027160AF30}" dt="2020-10-30T03:20:45.714" v="0"/>
        <pc:sldMkLst>
          <pc:docMk/>
          <pc:sldMk cId="1682745688" sldId="285"/>
        </pc:sldMkLst>
      </pc:sldChg>
      <pc:sldChg chg="modTransition">
        <pc:chgData name="Deanna Campbell" userId="0fdd2e9273398f07" providerId="LiveId" clId="{0FA194CE-C00F-4B4E-B875-F3027160AF30}" dt="2020-10-30T03:23:40.356" v="7"/>
        <pc:sldMkLst>
          <pc:docMk/>
          <pc:sldMk cId="671146243" sldId="286"/>
        </pc:sldMkLst>
      </pc:sldChg>
      <pc:sldChg chg="modTransition">
        <pc:chgData name="Deanna Campbell" userId="0fdd2e9273398f07" providerId="LiveId" clId="{0FA194CE-C00F-4B4E-B875-F3027160AF30}" dt="2020-10-30T03:23:52.215" v="8"/>
        <pc:sldMkLst>
          <pc:docMk/>
          <pc:sldMk cId="3322049323" sldId="290"/>
        </pc:sldMkLst>
      </pc:sldChg>
      <pc:sldChg chg="modTransition">
        <pc:chgData name="Deanna Campbell" userId="0fdd2e9273398f07" providerId="LiveId" clId="{0FA194CE-C00F-4B4E-B875-F3027160AF30}" dt="2020-10-30T03:24:11.706" v="9"/>
        <pc:sldMkLst>
          <pc:docMk/>
          <pc:sldMk cId="3905012960" sldId="291"/>
        </pc:sldMkLst>
      </pc:sldChg>
      <pc:sldChg chg="modTransition">
        <pc:chgData name="Deanna Campbell" userId="0fdd2e9273398f07" providerId="LiveId" clId="{0FA194CE-C00F-4B4E-B875-F3027160AF30}" dt="2020-10-30T03:24:33.809" v="10"/>
        <pc:sldMkLst>
          <pc:docMk/>
          <pc:sldMk cId="1362602601" sldId="2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3407"/>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sz="quarter" idx="1"/>
          </p:nvPr>
        </p:nvSpPr>
        <p:spPr>
          <a:xfrm>
            <a:off x="3936767" y="0"/>
            <a:ext cx="3011700" cy="463407"/>
          </a:xfrm>
          <a:prstGeom prst="rect">
            <a:avLst/>
          </a:prstGeom>
        </p:spPr>
        <p:txBody>
          <a:bodyPr vert="horz" lIns="92485" tIns="46243" rIns="92485" bIns="46243" rtlCol="0"/>
          <a:lstStyle>
            <a:lvl1pPr algn="r">
              <a:defRPr sz="1200"/>
            </a:lvl1pPr>
          </a:lstStyle>
          <a:p>
            <a:r>
              <a:rPr lang="en-US" smtClean="0"/>
              <a:t>Dave's Scholar Brunch 9/17/21</a:t>
            </a:r>
            <a:endParaRPr lang="en-US"/>
          </a:p>
        </p:txBody>
      </p:sp>
      <p:sp>
        <p:nvSpPr>
          <p:cNvPr id="4" name="Footer Placeholder 3"/>
          <p:cNvSpPr>
            <a:spLocks noGrp="1"/>
          </p:cNvSpPr>
          <p:nvPr>
            <p:ph type="ftr" sz="quarter" idx="2"/>
          </p:nvPr>
        </p:nvSpPr>
        <p:spPr>
          <a:xfrm>
            <a:off x="0" y="8772669"/>
            <a:ext cx="3011700" cy="463406"/>
          </a:xfrm>
          <a:prstGeom prst="rect">
            <a:avLst/>
          </a:prstGeom>
        </p:spPr>
        <p:txBody>
          <a:bodyPr vert="horz" lIns="92485" tIns="46243" rIns="92485" bIns="46243" rtlCol="0" anchor="b"/>
          <a:lstStyle>
            <a:lvl1pPr algn="l">
              <a:defRPr sz="1200"/>
            </a:lvl1pPr>
          </a:lstStyle>
          <a:p>
            <a:endParaRPr lang="en-US"/>
          </a:p>
        </p:txBody>
      </p:sp>
      <p:sp>
        <p:nvSpPr>
          <p:cNvPr id="5" name="Slide Number Placeholder 4"/>
          <p:cNvSpPr>
            <a:spLocks noGrp="1"/>
          </p:cNvSpPr>
          <p:nvPr>
            <p:ph type="sldNum" sz="quarter" idx="3"/>
          </p:nvPr>
        </p:nvSpPr>
        <p:spPr>
          <a:xfrm>
            <a:off x="3936767" y="8772669"/>
            <a:ext cx="3011700" cy="463406"/>
          </a:xfrm>
          <a:prstGeom prst="rect">
            <a:avLst/>
          </a:prstGeom>
        </p:spPr>
        <p:txBody>
          <a:bodyPr vert="horz" lIns="92485" tIns="46243" rIns="92485" bIns="46243" rtlCol="0" anchor="b"/>
          <a:lstStyle>
            <a:lvl1pPr algn="r">
              <a:defRPr sz="1200"/>
            </a:lvl1pPr>
          </a:lstStyle>
          <a:p>
            <a:fld id="{E7CD4B41-651D-4061-9F35-A21422F2E074}" type="slidenum">
              <a:rPr lang="en-US" smtClean="0"/>
              <a:t>‹#›</a:t>
            </a:fld>
            <a:endParaRPr lang="en-US"/>
          </a:p>
        </p:txBody>
      </p:sp>
    </p:spTree>
    <p:extLst>
      <p:ext uri="{BB962C8B-B14F-4D97-AF65-F5344CB8AC3E}">
        <p14:creationId xmlns:p14="http://schemas.microsoft.com/office/powerpoint/2010/main" val="268241960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385" cy="463222"/>
          </a:xfrm>
          <a:prstGeom prst="rect">
            <a:avLst/>
          </a:prstGeom>
        </p:spPr>
        <p:txBody>
          <a:bodyPr vert="horz" lIns="90654" tIns="45327" rIns="90654" bIns="45327" rtlCol="0"/>
          <a:lstStyle>
            <a:lvl1pPr algn="l">
              <a:defRPr sz="1200"/>
            </a:lvl1pPr>
          </a:lstStyle>
          <a:p>
            <a:endParaRPr lang="en-US"/>
          </a:p>
        </p:txBody>
      </p:sp>
      <p:sp>
        <p:nvSpPr>
          <p:cNvPr id="3" name="Date Placeholder 2"/>
          <p:cNvSpPr>
            <a:spLocks noGrp="1"/>
          </p:cNvSpPr>
          <p:nvPr>
            <p:ph type="dt" idx="1"/>
          </p:nvPr>
        </p:nvSpPr>
        <p:spPr>
          <a:xfrm>
            <a:off x="3937119" y="0"/>
            <a:ext cx="3011385" cy="463222"/>
          </a:xfrm>
          <a:prstGeom prst="rect">
            <a:avLst/>
          </a:prstGeom>
        </p:spPr>
        <p:txBody>
          <a:bodyPr vert="horz" lIns="90654" tIns="45327" rIns="90654" bIns="45327" rtlCol="0"/>
          <a:lstStyle>
            <a:lvl1pPr algn="r">
              <a:defRPr sz="1200"/>
            </a:lvl1pPr>
          </a:lstStyle>
          <a:p>
            <a:r>
              <a:rPr lang="en-US" smtClean="0"/>
              <a:t>Dave's Scholar Brunch 9/17/21</a:t>
            </a:r>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0654" tIns="45327" rIns="90654" bIns="45327" rtlCol="0" anchor="ctr"/>
          <a:lstStyle/>
          <a:p>
            <a:endParaRPr lang="en-US"/>
          </a:p>
        </p:txBody>
      </p:sp>
      <p:sp>
        <p:nvSpPr>
          <p:cNvPr id="5" name="Notes Placeholder 4"/>
          <p:cNvSpPr>
            <a:spLocks noGrp="1"/>
          </p:cNvSpPr>
          <p:nvPr>
            <p:ph type="body" sz="quarter" idx="3"/>
          </p:nvPr>
        </p:nvSpPr>
        <p:spPr>
          <a:xfrm>
            <a:off x="694693" y="4444724"/>
            <a:ext cx="5560689" cy="3636448"/>
          </a:xfrm>
          <a:prstGeom prst="rect">
            <a:avLst/>
          </a:prstGeom>
        </p:spPr>
        <p:txBody>
          <a:bodyPr vert="horz" lIns="90654" tIns="45327" rIns="90654" bIns="4532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854"/>
            <a:ext cx="3011385" cy="463222"/>
          </a:xfrm>
          <a:prstGeom prst="rect">
            <a:avLst/>
          </a:prstGeom>
        </p:spPr>
        <p:txBody>
          <a:bodyPr vert="horz" lIns="90654" tIns="45327" rIns="90654" bIns="45327" rtlCol="0" anchor="b"/>
          <a:lstStyle>
            <a:lvl1pPr algn="l">
              <a:defRPr sz="1200"/>
            </a:lvl1pPr>
          </a:lstStyle>
          <a:p>
            <a:endParaRPr lang="en-US"/>
          </a:p>
        </p:txBody>
      </p:sp>
      <p:sp>
        <p:nvSpPr>
          <p:cNvPr id="7" name="Slide Number Placeholder 6"/>
          <p:cNvSpPr>
            <a:spLocks noGrp="1"/>
          </p:cNvSpPr>
          <p:nvPr>
            <p:ph type="sldNum" sz="quarter" idx="5"/>
          </p:nvPr>
        </p:nvSpPr>
        <p:spPr>
          <a:xfrm>
            <a:off x="3937119" y="8772854"/>
            <a:ext cx="3011385" cy="463222"/>
          </a:xfrm>
          <a:prstGeom prst="rect">
            <a:avLst/>
          </a:prstGeom>
        </p:spPr>
        <p:txBody>
          <a:bodyPr vert="horz" lIns="90654" tIns="45327" rIns="90654" bIns="45327" rtlCol="0" anchor="b"/>
          <a:lstStyle>
            <a:lvl1pPr algn="r">
              <a:defRPr sz="1200"/>
            </a:lvl1pPr>
          </a:lstStyle>
          <a:p>
            <a:fld id="{6E0047F4-E65A-4D8F-AE51-160AE39FEB35}" type="slidenum">
              <a:rPr lang="en-US" smtClean="0"/>
              <a:t>‹#›</a:t>
            </a:fld>
            <a:endParaRPr lang="en-US"/>
          </a:p>
        </p:txBody>
      </p:sp>
    </p:spTree>
    <p:extLst>
      <p:ext uri="{BB962C8B-B14F-4D97-AF65-F5344CB8AC3E}">
        <p14:creationId xmlns:p14="http://schemas.microsoft.com/office/powerpoint/2010/main" val="36779282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8B9EBBA-996F-894A-B54A-D6246ED52CEA}" type="datetimeFigureOut">
              <a:rPr lang="en-US" smtClean="0"/>
              <a:pPr/>
              <a:t>9/14/2021</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377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64676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271457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03291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941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B482E8-6E0E-1B4F-B1FD-C69DB9E858D9}" type="datetimeFigureOut">
              <a:rPr lang="en-US" smtClean="0"/>
              <a:pPr/>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314188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B482E8-6E0E-1B4F-B1FD-C69DB9E858D9}" type="datetimeFigureOut">
              <a:rPr lang="en-US" smtClean="0"/>
              <a:pPr/>
              <a:t>9/14/2021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76069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41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928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01534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9B482E8-6E0E-1B4F-B1FD-C69DB9E858D9}" type="datetimeFigureOut">
              <a:rPr lang="en-US" smtClean="0"/>
              <a:pPr/>
              <a:t>9/14/2021</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0106183"/>
      </p:ext>
    </p:extLst>
  </p:cSld>
  <p:clrMapOvr>
    <a:overrideClrMapping bg1="lt1" tx1="dk1" bg2="lt2" tx2="dk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9B482E8-6E0E-1B4F-B1FD-C69DB9E858D9}" type="datetimeFigureOut">
              <a:rPr lang="en-US" smtClean="0"/>
              <a:pPr/>
              <a:t>9/14/2021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955356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dmission.universityofcalifornia.edu/counselors/files/tag-matrix.pdf" TargetMode="External"/><Relationship Id="rId2" Type="http://schemas.openxmlformats.org/officeDocument/2006/relationships/hyperlink" Target="https://admission.universityofcalifornia.edu/admission-requirements/transfer-requirements/transfer-planning-tool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dmission.universityofcalifornia.edu/counselors/files/tag-matrix.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64987" y="802298"/>
            <a:ext cx="9089865" cy="3822329"/>
          </a:xfrm>
        </p:spPr>
        <p:txBody>
          <a:bodyPr anchor="b">
            <a:normAutofit/>
          </a:bodyPr>
          <a:lstStyle/>
          <a:p>
            <a:pPr algn="l"/>
            <a:r>
              <a:rPr lang="en-US" dirty="0" smtClean="0"/>
              <a:t>TAG: Transfer Application Guarantee for UCs</a:t>
            </a:r>
            <a:endParaRPr lang="en-US" dirty="0"/>
          </a:p>
        </p:txBody>
      </p:sp>
      <p:sp>
        <p:nvSpPr>
          <p:cNvPr id="3" name="Subtitle 2"/>
          <p:cNvSpPr>
            <a:spLocks noGrp="1"/>
          </p:cNvSpPr>
          <p:nvPr>
            <p:ph type="subTitle" idx="1"/>
          </p:nvPr>
        </p:nvSpPr>
        <p:spPr>
          <a:xfrm>
            <a:off x="1964988" y="4941662"/>
            <a:ext cx="9089864" cy="977621"/>
          </a:xfrm>
        </p:spPr>
        <p:txBody>
          <a:bodyPr>
            <a:normAutofit fontScale="55000" lnSpcReduction="20000"/>
          </a:bodyPr>
          <a:lstStyle/>
          <a:p>
            <a:pPr algn="l"/>
            <a:r>
              <a:rPr lang="en-US" dirty="0" smtClean="0"/>
              <a:t>Mammoth Lakes Foundation Scholarship Brunch</a:t>
            </a:r>
          </a:p>
          <a:p>
            <a:pPr algn="l"/>
            <a:r>
              <a:rPr lang="en-US" dirty="0" smtClean="0"/>
              <a:t>September 17, 2021 </a:t>
            </a:r>
            <a:r>
              <a:rPr lang="en-US" dirty="0"/>
              <a:t>10AM-11AM</a:t>
            </a:r>
          </a:p>
          <a:p>
            <a:pPr algn="l"/>
            <a:r>
              <a:rPr lang="en-US" dirty="0"/>
              <a:t>Presented by: </a:t>
            </a:r>
            <a:r>
              <a:rPr lang="en-US" dirty="0" smtClean="0"/>
              <a:t>Deanna </a:t>
            </a:r>
            <a:r>
              <a:rPr lang="en-US" dirty="0"/>
              <a:t>Campbell</a:t>
            </a:r>
          </a:p>
        </p:txBody>
      </p:sp>
    </p:spTree>
    <p:extLst>
      <p:ext uri="{BB962C8B-B14F-4D97-AF65-F5344CB8AC3E}">
        <p14:creationId xmlns:p14="http://schemas.microsoft.com/office/powerpoint/2010/main" val="2360919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UC Transfer Admission Guarantee</a:t>
            </a:r>
            <a:br>
              <a:rPr lang="en-US" dirty="0"/>
            </a:br>
            <a:endParaRPr lang="en-US" dirty="0"/>
          </a:p>
        </p:txBody>
      </p:sp>
      <p:sp>
        <p:nvSpPr>
          <p:cNvPr id="3" name="Content Placeholder 2"/>
          <p:cNvSpPr>
            <a:spLocks noGrp="1"/>
          </p:cNvSpPr>
          <p:nvPr>
            <p:ph idx="1"/>
          </p:nvPr>
        </p:nvSpPr>
        <p:spPr>
          <a:xfrm>
            <a:off x="676656" y="1645920"/>
            <a:ext cx="10753725" cy="4920062"/>
          </a:xfrm>
        </p:spPr>
        <p:txBody>
          <a:bodyPr>
            <a:normAutofit lnSpcReduction="10000"/>
          </a:bodyPr>
          <a:lstStyle/>
          <a:p>
            <a:pPr marL="0" indent="0">
              <a:buNone/>
            </a:pPr>
            <a:r>
              <a:rPr lang="en-US" b="1" dirty="0"/>
              <a:t>WHAT is TAG?</a:t>
            </a:r>
          </a:p>
          <a:p>
            <a:pPr marL="0" indent="0">
              <a:buNone/>
            </a:pPr>
            <a:r>
              <a:rPr lang="en-US" i="1" dirty="0"/>
              <a:t>Guaranteed admission to one of six University of California (UC) </a:t>
            </a:r>
            <a:r>
              <a:rPr lang="en-US" i="1" dirty="0" smtClean="0"/>
              <a:t>campuses</a:t>
            </a:r>
          </a:p>
          <a:p>
            <a:pPr marL="0" indent="0">
              <a:buNone/>
            </a:pPr>
            <a:endParaRPr lang="en-US" i="1" dirty="0" smtClean="0"/>
          </a:p>
          <a:p>
            <a:pPr marL="0" indent="0">
              <a:buNone/>
            </a:pPr>
            <a:r>
              <a:rPr lang="en-US" b="1" dirty="0" smtClean="0"/>
              <a:t>WHERE </a:t>
            </a:r>
            <a:r>
              <a:rPr lang="en-US" b="1" dirty="0"/>
              <a:t>can you go on TAG?</a:t>
            </a:r>
          </a:p>
          <a:p>
            <a:pPr marL="0" indent="0">
              <a:buNone/>
            </a:pPr>
            <a:r>
              <a:rPr lang="en-US" i="1" dirty="0"/>
              <a:t>Davis, Irvine, Merced, Riverside, Santa Barbara, Santa Cruz </a:t>
            </a:r>
          </a:p>
          <a:p>
            <a:endParaRPr lang="en-US" b="1" dirty="0" smtClean="0"/>
          </a:p>
          <a:p>
            <a:pPr marL="0" indent="0">
              <a:buNone/>
            </a:pPr>
            <a:r>
              <a:rPr lang="en-US" b="1" dirty="0" smtClean="0"/>
              <a:t>WHO </a:t>
            </a:r>
            <a:r>
              <a:rPr lang="en-US" b="1" dirty="0"/>
              <a:t>is TAG for?</a:t>
            </a:r>
          </a:p>
          <a:p>
            <a:pPr marL="0" indent="0">
              <a:buNone/>
            </a:pPr>
            <a:r>
              <a:rPr lang="en-US" i="1" dirty="0"/>
              <a:t>For students from any California Community College (CCC</a:t>
            </a:r>
            <a:r>
              <a:rPr lang="en-US" i="1" dirty="0" smtClean="0"/>
              <a:t>)</a:t>
            </a:r>
          </a:p>
          <a:p>
            <a:endParaRPr lang="en-US" b="1" dirty="0" smtClean="0"/>
          </a:p>
          <a:p>
            <a:pPr marL="0" indent="0">
              <a:buNone/>
            </a:pPr>
            <a:r>
              <a:rPr lang="en-US" b="1" dirty="0" smtClean="0"/>
              <a:t>WHY </a:t>
            </a:r>
            <a:r>
              <a:rPr lang="en-US" b="1" dirty="0"/>
              <a:t>is TAG so AMAZING?</a:t>
            </a:r>
          </a:p>
          <a:p>
            <a:pPr marL="0" indent="0">
              <a:buNone/>
            </a:pPr>
            <a:r>
              <a:rPr lang="en-US" i="1" dirty="0"/>
              <a:t>Ensures enrollment to a specific UC campus by meeting all requirements</a:t>
            </a:r>
            <a:r>
              <a:rPr lang="en-US" i="1" dirty="0" smtClean="0"/>
              <a:t>!</a:t>
            </a:r>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379101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UC Transfer Admission Guarantee</a:t>
            </a:r>
            <a:br>
              <a:rPr lang="en-US" dirty="0"/>
            </a:br>
            <a:endParaRPr lang="en-US" dirty="0"/>
          </a:p>
        </p:txBody>
      </p:sp>
      <p:sp>
        <p:nvSpPr>
          <p:cNvPr id="3" name="Content Placeholder 2"/>
          <p:cNvSpPr>
            <a:spLocks noGrp="1"/>
          </p:cNvSpPr>
          <p:nvPr>
            <p:ph idx="1"/>
          </p:nvPr>
        </p:nvSpPr>
        <p:spPr>
          <a:xfrm>
            <a:off x="0" y="1563329"/>
            <a:ext cx="12192000" cy="5294671"/>
          </a:xfrm>
        </p:spPr>
        <p:txBody>
          <a:bodyPr>
            <a:normAutofit fontScale="85000" lnSpcReduction="20000"/>
          </a:bodyPr>
          <a:lstStyle/>
          <a:p>
            <a:pPr marL="0" indent="0">
              <a:buNone/>
            </a:pPr>
            <a:r>
              <a:rPr lang="en-US" b="1" dirty="0"/>
              <a:t>HOW do you start the TAG?</a:t>
            </a:r>
          </a:p>
          <a:p>
            <a:pPr marL="0" indent="0">
              <a:buNone/>
            </a:pPr>
            <a:r>
              <a:rPr lang="en-US" i="1" dirty="0"/>
              <a:t>Use the Transfer Planning Tools: ASSIST, UC TAP, and Transfer Pathways Guide online!</a:t>
            </a:r>
          </a:p>
          <a:p>
            <a:pPr marL="0" indent="0">
              <a:buNone/>
            </a:pPr>
            <a:r>
              <a:rPr lang="en-US" i="1" dirty="0">
                <a:hlinkClick r:id="rId2"/>
              </a:rPr>
              <a:t>https://admission.universityofcalifornia.edu/admission-requirements/transfer-requirements/transfer-planning-tools/</a:t>
            </a:r>
            <a:r>
              <a:rPr lang="en-US" i="1" dirty="0"/>
              <a:t> </a:t>
            </a:r>
            <a:endParaRPr lang="en-US" i="1" dirty="0" smtClean="0"/>
          </a:p>
          <a:p>
            <a:pPr marL="0" indent="0">
              <a:buNone/>
            </a:pPr>
            <a:endParaRPr lang="en-US" i="1" dirty="0"/>
          </a:p>
          <a:p>
            <a:pPr marL="457200" indent="-457200">
              <a:buAutoNum type="arabicPeriod"/>
            </a:pPr>
            <a:r>
              <a:rPr lang="en-US" i="1" dirty="0" smtClean="0"/>
              <a:t>Choose </a:t>
            </a:r>
            <a:r>
              <a:rPr lang="en-US" i="1" dirty="0"/>
              <a:t>your campus </a:t>
            </a:r>
            <a:r>
              <a:rPr lang="en-US" i="1" dirty="0">
                <a:hlinkClick r:id="rId3"/>
              </a:rPr>
              <a:t>https://</a:t>
            </a:r>
            <a:r>
              <a:rPr lang="en-US" i="1" dirty="0" smtClean="0">
                <a:hlinkClick r:id="rId3"/>
              </a:rPr>
              <a:t>admission.universityofcalifornia.edu/counselors/files/tag-matrix.pdf</a:t>
            </a:r>
            <a:r>
              <a:rPr lang="en-US" i="1" dirty="0" smtClean="0"/>
              <a:t> </a:t>
            </a:r>
          </a:p>
          <a:p>
            <a:pPr marL="457200" indent="-457200">
              <a:buAutoNum type="arabicPeriod"/>
            </a:pPr>
            <a:r>
              <a:rPr lang="en-US" i="1" dirty="0" smtClean="0"/>
              <a:t>Complete </a:t>
            </a:r>
            <a:r>
              <a:rPr lang="en-US" i="1" dirty="0"/>
              <a:t>TAG </a:t>
            </a:r>
            <a:r>
              <a:rPr lang="en-US" i="1" dirty="0" smtClean="0"/>
              <a:t>application via UC TAP</a:t>
            </a:r>
          </a:p>
          <a:p>
            <a:pPr marL="457200" indent="-457200">
              <a:buAutoNum type="arabicPeriod"/>
            </a:pPr>
            <a:r>
              <a:rPr lang="en-US" i="1" dirty="0" smtClean="0"/>
              <a:t>Fulfill all your requirements (coursework and GPA)</a:t>
            </a:r>
          </a:p>
          <a:p>
            <a:pPr marL="457200" indent="-457200">
              <a:buAutoNum type="arabicPeriod"/>
            </a:pPr>
            <a:r>
              <a:rPr lang="en-US" i="1" dirty="0" smtClean="0"/>
              <a:t>Submit the final US Application</a:t>
            </a:r>
          </a:p>
          <a:p>
            <a:pPr marL="457200" indent="-457200">
              <a:buAutoNum type="arabicPeriod"/>
            </a:pPr>
            <a:endParaRPr lang="en-US" i="1" dirty="0"/>
          </a:p>
          <a:p>
            <a:pPr marL="0" indent="0">
              <a:buNone/>
            </a:pPr>
            <a:r>
              <a:rPr lang="en-US" b="1" dirty="0" smtClean="0"/>
              <a:t>WHEN do </a:t>
            </a:r>
            <a:r>
              <a:rPr lang="en-US" b="1" dirty="0"/>
              <a:t>you apply for </a:t>
            </a:r>
            <a:r>
              <a:rPr lang="en-US" b="1" dirty="0" smtClean="0"/>
              <a:t>TAG? *BOTH TAG &amp; UC APPLICATION MUST BE COMPLETED!!</a:t>
            </a:r>
            <a:endParaRPr lang="en-US" sz="100" i="1" dirty="0" smtClean="0"/>
          </a:p>
          <a:p>
            <a:pPr marL="0" indent="0">
              <a:buNone/>
            </a:pPr>
            <a:r>
              <a:rPr lang="en-US" i="1" dirty="0" smtClean="0"/>
              <a:t>September </a:t>
            </a:r>
            <a:r>
              <a:rPr lang="en-US" i="1" dirty="0"/>
              <a:t>1-30, 2021 </a:t>
            </a:r>
            <a:r>
              <a:rPr lang="en-US" i="1" dirty="0" smtClean="0"/>
              <a:t>complete TAG for </a:t>
            </a:r>
            <a:r>
              <a:rPr lang="en-US" i="1" dirty="0"/>
              <a:t>Fall 2022 </a:t>
            </a:r>
            <a:r>
              <a:rPr lang="en-US" i="1" dirty="0" smtClean="0"/>
              <a:t>Admission</a:t>
            </a:r>
          </a:p>
          <a:p>
            <a:pPr marL="0" indent="0">
              <a:buNone/>
            </a:pPr>
            <a:r>
              <a:rPr lang="en-US" i="1" dirty="0" smtClean="0"/>
              <a:t>	(November 1-30, 2021 submit UC application for undergraduate admission)</a:t>
            </a:r>
          </a:p>
          <a:p>
            <a:pPr marL="0" indent="0">
              <a:buNone/>
            </a:pPr>
            <a:r>
              <a:rPr lang="en-US" i="1" dirty="0" smtClean="0"/>
              <a:t>May 1-31, 2022 complete TAG for Winter/Spring 2023 Admission</a:t>
            </a:r>
          </a:p>
          <a:p>
            <a:pPr marL="0" indent="0">
              <a:buNone/>
            </a:pPr>
            <a:r>
              <a:rPr lang="en-US" i="1" dirty="0" smtClean="0"/>
              <a:t>	(November 1-30, 2022 submit UC application for undergraduate admission)</a:t>
            </a:r>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4076297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09" y="348607"/>
            <a:ext cx="11754036" cy="725585"/>
          </a:xfrm>
        </p:spPr>
        <p:txBody>
          <a:bodyPr>
            <a:normAutofit fontScale="90000"/>
          </a:bodyPr>
          <a:lstStyle/>
          <a:p>
            <a:r>
              <a:rPr lang="en-US" dirty="0" smtClean="0"/>
              <a:t>12 Things You Need to Know to TAG a UC</a:t>
            </a:r>
            <a:endParaRPr lang="en-US" dirty="0"/>
          </a:p>
        </p:txBody>
      </p:sp>
      <p:sp>
        <p:nvSpPr>
          <p:cNvPr id="3" name="Content Placeholder 2"/>
          <p:cNvSpPr>
            <a:spLocks noGrp="1"/>
          </p:cNvSpPr>
          <p:nvPr>
            <p:ph idx="1"/>
          </p:nvPr>
        </p:nvSpPr>
        <p:spPr>
          <a:xfrm>
            <a:off x="0" y="1074192"/>
            <a:ext cx="12192000" cy="5783808"/>
          </a:xfrm>
        </p:spPr>
        <p:txBody>
          <a:bodyPr>
            <a:normAutofit lnSpcReduction="10000"/>
          </a:bodyPr>
          <a:lstStyle/>
          <a:p>
            <a:pPr marL="457200" indent="-457200">
              <a:buAutoNum type="arabicPeriod"/>
            </a:pPr>
            <a:r>
              <a:rPr lang="en-US" b="1" dirty="0" smtClean="0"/>
              <a:t>You must be currently attending a California Community College (CCC).</a:t>
            </a:r>
            <a:endParaRPr lang="en-US" b="1" i="1" dirty="0" smtClean="0"/>
          </a:p>
          <a:p>
            <a:pPr marL="457200" indent="-457200">
              <a:buAutoNum type="arabicPeriod"/>
            </a:pPr>
            <a:r>
              <a:rPr lang="en-US" b="1" dirty="0" smtClean="0"/>
              <a:t>You must fulfill the definition of a CCC student (must have at least 30 UC-transferable units by end of final spring term, and last fall/spring semester must be at a CCC)</a:t>
            </a:r>
          </a:p>
          <a:p>
            <a:pPr marL="457200" indent="-457200">
              <a:buAutoNum type="arabicPeriod"/>
            </a:pPr>
            <a:r>
              <a:rPr lang="en-US" b="1" dirty="0" smtClean="0"/>
              <a:t>TAG non-eligibility: you are not eligible for TAG if you already have a bachelor’s degree, graduate degree, or professional degree. If you were previously enrolled in a UC you cannot TAG the UC you attended. You cannot be currently enrolled in high school.</a:t>
            </a:r>
          </a:p>
          <a:p>
            <a:pPr marL="457200" indent="-457200">
              <a:buAutoNum type="arabicPeriod"/>
            </a:pPr>
            <a:r>
              <a:rPr lang="en-US" b="1" dirty="0" smtClean="0"/>
              <a:t>Completing the TAG application. The application is online from September 1-30 for admission the following fall. Or, May 1-30 for admission the following spring. You must also submit the regular UC application during November 1-30.</a:t>
            </a:r>
          </a:p>
          <a:p>
            <a:pPr marL="457200" indent="-457200">
              <a:buAutoNum type="arabicPeriod"/>
            </a:pPr>
            <a:r>
              <a:rPr lang="en-US" b="1" dirty="0" smtClean="0"/>
              <a:t>TAG approval is conditional. Most of the six UCs let you know of the conditional approval in early November. The approval is based on your fulfillment of all remaining coursework and GPA requirements per the TAG agreement for that UC</a:t>
            </a:r>
          </a:p>
          <a:p>
            <a:pPr marL="457200" indent="-457200">
              <a:buAutoNum type="arabicPeriod"/>
            </a:pPr>
            <a:r>
              <a:rPr lang="en-US" b="1" dirty="0" smtClean="0"/>
              <a:t>Does conditional mean it’s not a guarantee? TAG approval </a:t>
            </a:r>
            <a:r>
              <a:rPr lang="en-US" b="1" i="1" dirty="0" smtClean="0"/>
              <a:t>is</a:t>
            </a:r>
            <a:r>
              <a:rPr lang="en-US" b="1" dirty="0" smtClean="0"/>
              <a:t> a guarantee assuming you fulfill the contract stipulations through the end of spring term. Possible reasons for rejection might include: getting a D or F in any subsequent term; falling below the minimum cumulative GPA requirement for the specific TAG; not fulfilling major requirements; under 60 semester (90 quarter) unites by final spring term.</a:t>
            </a:r>
          </a:p>
          <a:p>
            <a:pPr marL="0" indent="0">
              <a:buNone/>
            </a:pPr>
            <a:endParaRPr lang="en-US" i="1" dirty="0"/>
          </a:p>
        </p:txBody>
      </p:sp>
    </p:spTree>
    <p:extLst>
      <p:ext uri="{BB962C8B-B14F-4D97-AF65-F5344CB8AC3E}">
        <p14:creationId xmlns:p14="http://schemas.microsoft.com/office/powerpoint/2010/main" val="3850822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09" y="348607"/>
            <a:ext cx="11754036" cy="725585"/>
          </a:xfrm>
        </p:spPr>
        <p:txBody>
          <a:bodyPr>
            <a:normAutofit fontScale="90000"/>
          </a:bodyPr>
          <a:lstStyle/>
          <a:p>
            <a:r>
              <a:rPr lang="en-US" dirty="0" smtClean="0"/>
              <a:t>12 Things You Need to Know to TAG a UC, cont’d.</a:t>
            </a:r>
            <a:endParaRPr lang="en-US" dirty="0"/>
          </a:p>
        </p:txBody>
      </p:sp>
      <p:sp>
        <p:nvSpPr>
          <p:cNvPr id="3" name="Content Placeholder 2"/>
          <p:cNvSpPr>
            <a:spLocks noGrp="1"/>
          </p:cNvSpPr>
          <p:nvPr>
            <p:ph idx="1"/>
          </p:nvPr>
        </p:nvSpPr>
        <p:spPr>
          <a:xfrm>
            <a:off x="0" y="1074192"/>
            <a:ext cx="12192000" cy="5783808"/>
          </a:xfrm>
        </p:spPr>
        <p:txBody>
          <a:bodyPr>
            <a:normAutofit/>
          </a:bodyPr>
          <a:lstStyle/>
          <a:p>
            <a:pPr marL="457200" indent="-457200">
              <a:buFont typeface="+mj-lt"/>
              <a:buAutoNum type="arabicPeriod" startAt="7"/>
            </a:pPr>
            <a:r>
              <a:rPr lang="en-US" b="1" dirty="0"/>
              <a:t>What happens if I am rejected from TAG? If your TAG application is rejected you are funneled over into the regular application pool. And BTW, if your TAG is approved, you are not obligated to attend that UC.</a:t>
            </a:r>
            <a:endParaRPr lang="en-US" dirty="0"/>
          </a:p>
          <a:p>
            <a:pPr marL="457200" indent="-457200">
              <a:buFont typeface="+mj-lt"/>
              <a:buAutoNum type="arabicPeriod" startAt="7"/>
            </a:pPr>
            <a:r>
              <a:rPr lang="en-US" b="1" dirty="0" smtClean="0"/>
              <a:t>Majors excluded from TAG. Some UCs have majors that are excluded from TAG. See TAG matrix </a:t>
            </a:r>
            <a:r>
              <a:rPr lang="en-US" b="1" dirty="0"/>
              <a:t>for details: </a:t>
            </a:r>
            <a:r>
              <a:rPr lang="en-US" b="1" dirty="0">
                <a:hlinkClick r:id="rId2"/>
              </a:rPr>
              <a:t>https://</a:t>
            </a:r>
            <a:r>
              <a:rPr lang="en-US" b="1" dirty="0" smtClean="0">
                <a:hlinkClick r:id="rId2"/>
              </a:rPr>
              <a:t>admission.universityofcalifornia.edu/counselors/files/tag-matrix.pdf</a:t>
            </a:r>
            <a:r>
              <a:rPr lang="en-US" b="1" dirty="0" smtClean="0"/>
              <a:t> </a:t>
            </a:r>
          </a:p>
          <a:p>
            <a:pPr marL="457200" indent="-457200">
              <a:buFont typeface="+mj-lt"/>
              <a:buAutoNum type="arabicPeriod" startAt="7"/>
            </a:pPr>
            <a:r>
              <a:rPr lang="en-US" b="1" dirty="0" smtClean="0"/>
              <a:t>TAG unit limits. The total UC-transferable units from a CCC or any non-CCC cannot go over the ceiling limits set by each UC. If all your units by end of spring are lower division, you will not hit the ceiling so don’t worry. Upper division courses, however, can place you above the ceiling limits.</a:t>
            </a:r>
          </a:p>
          <a:p>
            <a:pPr marL="457200" indent="-457200">
              <a:buFont typeface="+mj-lt"/>
              <a:buAutoNum type="arabicPeriod" startAt="7"/>
            </a:pPr>
            <a:r>
              <a:rPr lang="en-US" b="1" dirty="0" smtClean="0"/>
              <a:t>The two English course requirement. See TAG matrix above for details.</a:t>
            </a:r>
          </a:p>
          <a:p>
            <a:pPr marL="457200" indent="-457200">
              <a:buFont typeface="+mj-lt"/>
              <a:buAutoNum type="arabicPeriod" startAt="7"/>
            </a:pPr>
            <a:r>
              <a:rPr lang="en-US" b="1" dirty="0" smtClean="0"/>
              <a:t>Math requirement. The required math course must be completed by fall.</a:t>
            </a:r>
          </a:p>
          <a:p>
            <a:pPr marL="457200" indent="-457200">
              <a:buFont typeface="+mj-lt"/>
              <a:buAutoNum type="arabicPeriod" startAt="7"/>
            </a:pPr>
            <a:r>
              <a:rPr lang="en-US" b="1" dirty="0" smtClean="0"/>
              <a:t>Is IGETC required for TAG. No, it is not required except for certain programs (see TAG matrix).</a:t>
            </a:r>
          </a:p>
          <a:p>
            <a:pPr marL="0" indent="0">
              <a:buNone/>
            </a:pPr>
            <a:endParaRPr lang="en-US" i="1" dirty="0"/>
          </a:p>
        </p:txBody>
      </p:sp>
    </p:spTree>
    <p:extLst>
      <p:ext uri="{BB962C8B-B14F-4D97-AF65-F5344CB8AC3E}">
        <p14:creationId xmlns:p14="http://schemas.microsoft.com/office/powerpoint/2010/main" val="186437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80960" y="1474969"/>
            <a:ext cx="2853278" cy="3151679"/>
          </a:xfrm>
        </p:spPr>
        <p:txBody>
          <a:bodyPr vert="horz" lIns="91440" tIns="45720" rIns="91440" bIns="0" rtlCol="0" anchor="ctr">
            <a:normAutofit/>
          </a:bodyPr>
          <a:lstStyle/>
          <a:p>
            <a:r>
              <a:rPr lang="en-US" sz="2700" b="1" dirty="0" smtClean="0">
                <a:solidFill>
                  <a:schemeClr val="tx1"/>
                </a:solidFill>
              </a:rPr>
              <a:t>FREE</a:t>
            </a:r>
            <a:r>
              <a:rPr lang="en-US" sz="2700" dirty="0" smtClean="0">
                <a:solidFill>
                  <a:schemeClr val="tx1"/>
                </a:solidFill>
              </a:rPr>
              <a:t>!!</a:t>
            </a:r>
            <a:br>
              <a:rPr lang="en-US" sz="2700" dirty="0" smtClean="0">
                <a:solidFill>
                  <a:schemeClr val="tx1"/>
                </a:solidFill>
              </a:rPr>
            </a:br>
            <a:r>
              <a:rPr lang="en-US" sz="2700" dirty="0">
                <a:solidFill>
                  <a:schemeClr val="tx1"/>
                </a:solidFill>
              </a:rPr>
              <a:t/>
            </a:r>
            <a:br>
              <a:rPr lang="en-US" sz="2700" dirty="0">
                <a:solidFill>
                  <a:schemeClr val="tx1"/>
                </a:solidFill>
              </a:rPr>
            </a:br>
            <a:r>
              <a:rPr lang="en-US" sz="2700" dirty="0">
                <a:solidFill>
                  <a:schemeClr val="tx1"/>
                </a:solidFill>
              </a:rPr>
              <a:t>Stress management </a:t>
            </a: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&amp; </a:t>
            </a:r>
            <a:r>
              <a:rPr lang="en-US" sz="2700" dirty="0">
                <a:solidFill>
                  <a:schemeClr val="tx1"/>
                </a:solidFill>
              </a:rPr>
              <a:t/>
            </a:r>
            <a:br>
              <a:rPr lang="en-US" sz="2700" dirty="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Mental </a:t>
            </a:r>
            <a:r>
              <a:rPr lang="en-US" sz="2700" dirty="0">
                <a:solidFill>
                  <a:schemeClr val="tx1"/>
                </a:solidFill>
              </a:rPr>
              <a:t>Health  Resources</a:t>
            </a:r>
          </a:p>
        </p:txBody>
      </p:sp>
      <p:pic>
        <p:nvPicPr>
          <p:cNvPr id="4" name="Picture 3" descr="Diagram&#10;&#10;Description automatically generated">
            <a:extLst>
              <a:ext uri="{FF2B5EF4-FFF2-40B4-BE49-F238E27FC236}">
                <a16:creationId xmlns:a16="http://schemas.microsoft.com/office/drawing/2014/main" id="{74096B4D-7D61-459C-BA8F-CA797BBB296C}"/>
              </a:ext>
            </a:extLst>
          </p:cNvPr>
          <p:cNvPicPr>
            <a:picLocks noChangeAspect="1"/>
          </p:cNvPicPr>
          <p:nvPr/>
        </p:nvPicPr>
        <p:blipFill>
          <a:blip r:embed="rId2"/>
          <a:stretch>
            <a:fillRect/>
          </a:stretch>
        </p:blipFill>
        <p:spPr>
          <a:xfrm>
            <a:off x="1660958" y="1116345"/>
            <a:ext cx="5503447" cy="3866172"/>
          </a:xfrm>
          <a:prstGeom prst="rect">
            <a:avLst/>
          </a:prstGeom>
        </p:spPr>
      </p:pic>
    </p:spTree>
    <p:extLst>
      <p:ext uri="{BB962C8B-B14F-4D97-AF65-F5344CB8AC3E}">
        <p14:creationId xmlns:p14="http://schemas.microsoft.com/office/powerpoint/2010/main" val="1750837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6" name="Picture 5" descr="Graphical user interface, text, website&#10;&#10;Description automatically generated">
            <a:extLst>
              <a:ext uri="{FF2B5EF4-FFF2-40B4-BE49-F238E27FC236}">
                <a16:creationId xmlns:a16="http://schemas.microsoft.com/office/drawing/2014/main" id="{7C2C6882-B5B6-4210-89BD-B19E138FC9BF}"/>
              </a:ext>
            </a:extLst>
          </p:cNvPr>
          <p:cNvPicPr>
            <a:picLocks noChangeAspect="1"/>
          </p:cNvPicPr>
          <p:nvPr/>
        </p:nvPicPr>
        <p:blipFill rotWithShape="1">
          <a:blip r:embed="rId2"/>
          <a:srcRect t="25776" r="1" b="9353"/>
          <a:stretch/>
        </p:blipFill>
        <p:spPr>
          <a:xfrm>
            <a:off x="643467" y="643467"/>
            <a:ext cx="10905066" cy="5571066"/>
          </a:xfrm>
          <a:prstGeom prst="rect">
            <a:avLst/>
          </a:prstGeom>
        </p:spPr>
      </p:pic>
      <p:sp>
        <p:nvSpPr>
          <p:cNvPr id="12" name="TextBox 11">
            <a:extLst>
              <a:ext uri="{FF2B5EF4-FFF2-40B4-BE49-F238E27FC236}">
                <a16:creationId xmlns:a16="http://schemas.microsoft.com/office/drawing/2014/main" id="{BED3DB2F-456B-403B-B447-41ADB6AAA598}"/>
              </a:ext>
            </a:extLst>
          </p:cNvPr>
          <p:cNvSpPr txBox="1"/>
          <p:nvPr/>
        </p:nvSpPr>
        <p:spPr>
          <a:xfrm>
            <a:off x="6975764" y="6406921"/>
            <a:ext cx="4994564" cy="369332"/>
          </a:xfrm>
          <a:prstGeom prst="rect">
            <a:avLst/>
          </a:prstGeom>
          <a:noFill/>
        </p:spPr>
        <p:txBody>
          <a:bodyPr wrap="square" rtlCol="0">
            <a:spAutoFit/>
          </a:bodyPr>
          <a:lstStyle/>
          <a:p>
            <a:r>
              <a:rPr lang="en-US" dirty="0"/>
              <a:t>https://kccd.instructure.com/courses/43762</a:t>
            </a:r>
          </a:p>
        </p:txBody>
      </p:sp>
    </p:spTree>
    <p:extLst>
      <p:ext uri="{BB962C8B-B14F-4D97-AF65-F5344CB8AC3E}">
        <p14:creationId xmlns:p14="http://schemas.microsoft.com/office/powerpoint/2010/main" val="3905012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ED3DB2F-456B-403B-B447-41ADB6AAA598}"/>
              </a:ext>
            </a:extLst>
          </p:cNvPr>
          <p:cNvSpPr txBox="1"/>
          <p:nvPr/>
        </p:nvSpPr>
        <p:spPr>
          <a:xfrm>
            <a:off x="3248891" y="6406921"/>
            <a:ext cx="8721437" cy="369332"/>
          </a:xfrm>
          <a:prstGeom prst="rect">
            <a:avLst/>
          </a:prstGeom>
          <a:noFill/>
        </p:spPr>
        <p:txBody>
          <a:bodyPr wrap="square" rtlCol="0">
            <a:spAutoFit/>
          </a:bodyPr>
          <a:lstStyle/>
          <a:p>
            <a:r>
              <a:rPr lang="en-US" dirty="0"/>
              <a:t>https://www.timely.md/faq/coyote-telehealth-cerro-cosso-community-college/</a:t>
            </a:r>
          </a:p>
        </p:txBody>
      </p:sp>
      <p:pic>
        <p:nvPicPr>
          <p:cNvPr id="3" name="Picture 2" descr="Graphical user interface, text&#10;&#10;Description automatically generated">
            <a:extLst>
              <a:ext uri="{FF2B5EF4-FFF2-40B4-BE49-F238E27FC236}">
                <a16:creationId xmlns:a16="http://schemas.microsoft.com/office/drawing/2014/main" id="{9E52A668-24A7-4126-B814-3C9B6CAC8B16}"/>
              </a:ext>
            </a:extLst>
          </p:cNvPr>
          <p:cNvPicPr>
            <a:picLocks noChangeAspect="1"/>
          </p:cNvPicPr>
          <p:nvPr/>
        </p:nvPicPr>
        <p:blipFill rotWithShape="1">
          <a:blip r:embed="rId2"/>
          <a:srcRect t="-1" b="8350"/>
          <a:stretch/>
        </p:blipFill>
        <p:spPr>
          <a:xfrm>
            <a:off x="568221" y="579152"/>
            <a:ext cx="11055558" cy="5717737"/>
          </a:xfrm>
          <a:prstGeom prst="rect">
            <a:avLst/>
          </a:prstGeom>
        </p:spPr>
      </p:pic>
    </p:spTree>
    <p:extLst>
      <p:ext uri="{BB962C8B-B14F-4D97-AF65-F5344CB8AC3E}">
        <p14:creationId xmlns:p14="http://schemas.microsoft.com/office/powerpoint/2010/main" val="1362602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481</TotalTime>
  <Words>642</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Metropolitan</vt:lpstr>
      <vt:lpstr>TAG: Transfer Application Guarantee for UCs</vt:lpstr>
      <vt:lpstr>TAG:  UC Transfer Admission Guarantee </vt:lpstr>
      <vt:lpstr>TAG:  UC Transfer Admission Guarantee </vt:lpstr>
      <vt:lpstr>12 Things You Need to Know to TAG a UC</vt:lpstr>
      <vt:lpstr>12 Things You Need to Know to TAG a UC, cont’d.</vt:lpstr>
      <vt:lpstr>FREE!!  Stress management   &amp;   Mental Health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Mammoth Lakes Foundation Scholarship Brunch</dc:title>
  <dc:creator>Deanna Campbell</dc:creator>
  <cp:lastModifiedBy>Office Manager</cp:lastModifiedBy>
  <cp:revision>14</cp:revision>
  <cp:lastPrinted>2021-09-14T22:32:07Z</cp:lastPrinted>
  <dcterms:created xsi:type="dcterms:W3CDTF">2020-10-30T12:43:45Z</dcterms:created>
  <dcterms:modified xsi:type="dcterms:W3CDTF">2021-09-14T22:54:46Z</dcterms:modified>
</cp:coreProperties>
</file>